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1" r:id="rId2"/>
    <p:sldId id="294" r:id="rId3"/>
    <p:sldId id="271" r:id="rId4"/>
    <p:sldId id="258" r:id="rId5"/>
    <p:sldId id="281" r:id="rId6"/>
    <p:sldId id="280" r:id="rId7"/>
    <p:sldId id="282" r:id="rId8"/>
    <p:sldId id="283" r:id="rId9"/>
    <p:sldId id="293" r:id="rId10"/>
    <p:sldId id="284" r:id="rId11"/>
    <p:sldId id="285" r:id="rId12"/>
    <p:sldId id="267" r:id="rId13"/>
    <p:sldId id="287" r:id="rId14"/>
    <p:sldId id="286" r:id="rId15"/>
    <p:sldId id="299" r:id="rId16"/>
    <p:sldId id="273" r:id="rId17"/>
    <p:sldId id="272" r:id="rId18"/>
    <p:sldId id="288" r:id="rId19"/>
    <p:sldId id="268" r:id="rId20"/>
    <p:sldId id="295" r:id="rId21"/>
    <p:sldId id="290" r:id="rId22"/>
    <p:sldId id="291" r:id="rId23"/>
    <p:sldId id="300" r:id="rId24"/>
    <p:sldId id="292" r:id="rId25"/>
    <p:sldId id="301" r:id="rId26"/>
    <p:sldId id="302" r:id="rId27"/>
    <p:sldId id="303" r:id="rId28"/>
    <p:sldId id="269" r:id="rId29"/>
    <p:sldId id="275" r:id="rId30"/>
    <p:sldId id="276" r:id="rId31"/>
    <p:sldId id="277" r:id="rId32"/>
    <p:sldId id="279" r:id="rId33"/>
    <p:sldId id="297" r:id="rId34"/>
    <p:sldId id="298" r:id="rId35"/>
    <p:sldId id="26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94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s\Downloads\Tabulky%20-%20povinn&#233;%20info%202023%20V&#353;erub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3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s\Downloads\Tabulky%20-%20povinn&#233;%20info%202023%20V&#353;erub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7127e220d5cc8fd/Dokumenty/ARCH/Panenske%20Brezany/Panensk&#233;%20B&#345;e&#382;any%20Tabulky%20k%20anal&#253;ze%202023%20(ISPOP%20202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s\Downloads\Tabulky%20-%20povinn&#233;%20info%202023%20V&#353;erub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s\Downloads\Tabulky%20-%20povinn&#233;%20info%202023%20V&#353;erub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17A-B76E-F25B0BF86A3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17A-B76E-F25B0BF86A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17A-B76E-F25B0BF86A3D}"/>
              </c:ext>
            </c:extLst>
          </c:dPt>
          <c:dLbls>
            <c:dLbl>
              <c:idx val="0"/>
              <c:layout>
                <c:manualLayout>
                  <c:x val="1.2900406122769747E-2"/>
                  <c:y val="-0.1923071463789986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EC-417A-B76E-F25B0BF86A3D}"/>
                </c:ext>
              </c:extLst>
            </c:dLbl>
            <c:dLbl>
              <c:idx val="1"/>
              <c:layout>
                <c:manualLayout>
                  <c:x val="-5.9857426037059659E-2"/>
                  <c:y val="9.532395190385868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cs-CZ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51597051945491"/>
                      <c:h val="0.19918032047077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EC-417A-B76E-F25B0BF86A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EC-417A-B76E-F25B0BF86A3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('Povinné informování'!$A$38,'Povinné informování'!$A$41:$A$42)</c:f>
              <c:strCache>
                <c:ptCount val="3"/>
                <c:pt idx="0">
                  <c:v>Poplatek od všech poplatníků</c:v>
                </c:pt>
                <c:pt idx="1">
                  <c:v>Odměny EKO-KOM</c:v>
                </c:pt>
                <c:pt idx="2">
                  <c:v>Ostatní příjmy*</c:v>
                </c:pt>
              </c:strCache>
              <c:extLst/>
            </c:strRef>
          </c:cat>
          <c:val>
            <c:numRef>
              <c:f>('Povinné informování'!$B$38,'Povinné informování'!$B$41:$B$42)</c:f>
              <c:numCache>
                <c:formatCode>#\ ##0\ "Kč"</c:formatCode>
                <c:ptCount val="3"/>
                <c:pt idx="0">
                  <c:v>743466</c:v>
                </c:pt>
                <c:pt idx="1">
                  <c:v>286319.5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9EC-417A-B76E-F25B0BF86A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51-4572-AEDE-8A8E16DB5E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51-4572-AEDE-8A8E16DB5E9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51-4572-AEDE-8A8E16DB5E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51-4572-AEDE-8A8E16DB5E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51-4572-AEDE-8A8E16DB5E9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51-4572-AEDE-8A8E16DB5E9D}"/>
              </c:ext>
            </c:extLst>
          </c:dPt>
          <c:dPt>
            <c:idx val="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151-4572-AEDE-8A8E16DB5E9D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151-4572-AEDE-8A8E16DB5E9D}"/>
              </c:ext>
            </c:extLst>
          </c:dPt>
          <c:cat>
            <c:strRef>
              <c:f>'Vyhodnocení - celkem'!$A$55:$A$59</c:f>
              <c:strCache>
                <c:ptCount val="5"/>
                <c:pt idx="0">
                  <c:v>Jiné třídění bioodpadu (doplňte v dalším poli)</c:v>
                </c:pt>
                <c:pt idx="1">
                  <c:v>Kombinace uvedených možností</c:v>
                </c:pt>
                <c:pt idx="2">
                  <c:v>Využívám svoz od domu zajišťovaný 1x týdně</c:v>
                </c:pt>
                <c:pt idx="3">
                  <c:v>Používám sběrné velkoobjemové kontejnery na stanovištích po obci</c:v>
                </c:pt>
                <c:pt idx="4">
                  <c:v>Používám vlastní zahradní kompostér</c:v>
                </c:pt>
              </c:strCache>
            </c:strRef>
          </c:cat>
          <c:val>
            <c:numRef>
              <c:f>'Vyhodnocení - celkem'!$C$55:$C$59</c:f>
              <c:numCache>
                <c:formatCode>0%</c:formatCode>
                <c:ptCount val="5"/>
                <c:pt idx="0">
                  <c:v>1.3157894736842105E-2</c:v>
                </c:pt>
                <c:pt idx="1">
                  <c:v>0.56578947368421051</c:v>
                </c:pt>
                <c:pt idx="2">
                  <c:v>5.2631578947368418E-2</c:v>
                </c:pt>
                <c:pt idx="3">
                  <c:v>0.10526315789473684</c:v>
                </c:pt>
                <c:pt idx="4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151-4572-AEDE-8A8E16DB5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532872"/>
        <c:axId val="378530912"/>
      </c:barChart>
      <c:catAx>
        <c:axId val="378532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530912"/>
        <c:crosses val="autoZero"/>
        <c:auto val="1"/>
        <c:lblAlgn val="ctr"/>
        <c:lblOffset val="100"/>
        <c:noMultiLvlLbl val="0"/>
      </c:catAx>
      <c:valAx>
        <c:axId val="378530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53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98-409A-91D2-3F8F85D70F5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8-409A-91D2-3F8F85D70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98-409A-91D2-3F8F85D70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98-409A-91D2-3F8F85D70F5E}"/>
              </c:ext>
            </c:extLst>
          </c:dPt>
          <c:dLbls>
            <c:dLbl>
              <c:idx val="0"/>
              <c:layout>
                <c:manualLayout>
                  <c:x val="-0.15632265433739254"/>
                  <c:y val="0.1240046078332396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98-409A-91D2-3F8F85D70F5E}"/>
                </c:ext>
              </c:extLst>
            </c:dLbl>
            <c:dLbl>
              <c:idx val="1"/>
              <c:layout>
                <c:manualLayout>
                  <c:x val="-0.11894565521562443"/>
                  <c:y val="4.628020195943381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98-409A-91D2-3F8F85D70F5E}"/>
                </c:ext>
              </c:extLst>
            </c:dLbl>
            <c:dLbl>
              <c:idx val="2"/>
              <c:layout>
                <c:manualLayout>
                  <c:x val="-2.2857571538947564E-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98-409A-91D2-3F8F85D70F5E}"/>
                </c:ext>
              </c:extLst>
            </c:dLbl>
            <c:dLbl>
              <c:idx val="3"/>
              <c:layout>
                <c:manualLayout>
                  <c:x val="0.24072268460911636"/>
                  <c:y val="4.2813086210947348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98-409A-91D2-3F8F85D70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'Vyhodnocení - celkem'!$A$76:$A$79</c:f>
              <c:strCache>
                <c:ptCount val="4"/>
                <c:pt idx="0">
                  <c:v>Ne</c:v>
                </c:pt>
                <c:pt idx="1">
                  <c:v>Ano</c:v>
                </c:pt>
                <c:pt idx="2">
                  <c:v>Nevím, nemám na to názor</c:v>
                </c:pt>
                <c:pt idx="3">
                  <c:v>Ne - již nádobu mám</c:v>
                </c:pt>
              </c:strCache>
            </c:strRef>
          </c:cat>
          <c:val>
            <c:numRef>
              <c:f>'Vyhodnocení - celkem'!$B$76:$B$79</c:f>
              <c:numCache>
                <c:formatCode>General</c:formatCode>
                <c:ptCount val="4"/>
                <c:pt idx="0">
                  <c:v>37</c:v>
                </c:pt>
                <c:pt idx="1">
                  <c:v>26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98-409A-91D2-3F8F85D70F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027881660525901"/>
          <c:y val="5.1389843277531641E-2"/>
          <c:w val="0.47117920950768555"/>
          <c:h val="0.84592390624609148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8-479C-B30C-FD71A6431A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8-479C-B30C-FD71A6431A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8-479C-B30C-FD71A6431A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8-479C-B30C-FD71A6431A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8-479C-B30C-FD71A6431A2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8-479C-B30C-FD71A6431A23}"/>
              </c:ext>
            </c:extLst>
          </c:dPt>
          <c:cat>
            <c:strRef>
              <c:f>'[Odpadové hospodářství - Dotazník pro občany města Panenské Břežany.xlsx]Vyhodnocení - celkem'!$A$91:$A$96</c:f>
              <c:strCache>
                <c:ptCount val="6"/>
                <c:pt idx="1">
                  <c:v>Nevím, nemám na to názor</c:v>
                </c:pt>
                <c:pt idx="2">
                  <c:v>Kombinace variant - zavedení svozu plastu a papíru přímo od domu v rodinné zástavbě a ponechání sběrných hnízd v bytové zástavbě</c:v>
                </c:pt>
                <c:pt idx="3">
                  <c:v>Jiný systém (doplňte v dalším poli)</c:v>
                </c:pt>
                <c:pt idx="4">
                  <c:v>Rozmístění barevných kontejnerů v rámci města – donáškový sběr na sběrných hnízdech (současný systém)</c:v>
                </c:pt>
                <c:pt idx="5">
                  <c:v>Rozšíření služby – svoz papíru a plastu od domu (žlutá a modrá popelnice) v kombinaci se sběrem skla, tetrapacků, olejů a kovů na sběrných hnízdech.</c:v>
                </c:pt>
              </c:strCache>
            </c:strRef>
          </c:cat>
          <c:val>
            <c:numRef>
              <c:f>'[Odpadové hospodářství - Dotazník pro občany města Panenské Břežany.xlsx]Vyhodnocení - celkem'!$C$91:$C$96</c:f>
              <c:numCache>
                <c:formatCode>0%</c:formatCode>
                <c:ptCount val="6"/>
                <c:pt idx="0">
                  <c:v>0</c:v>
                </c:pt>
                <c:pt idx="1">
                  <c:v>7.8947368421052627E-2</c:v>
                </c:pt>
                <c:pt idx="2">
                  <c:v>0</c:v>
                </c:pt>
                <c:pt idx="3">
                  <c:v>0</c:v>
                </c:pt>
                <c:pt idx="4">
                  <c:v>0.68421052631578949</c:v>
                </c:pt>
                <c:pt idx="5">
                  <c:v>0.23684210526315788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28-479C-B30C-FD71A6431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448024"/>
        <c:axId val="371453120"/>
      </c:barChart>
      <c:catAx>
        <c:axId val="371448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453120"/>
        <c:crosses val="autoZero"/>
        <c:auto val="1"/>
        <c:lblAlgn val="ctr"/>
        <c:lblOffset val="100"/>
        <c:noMultiLvlLbl val="0"/>
      </c:catAx>
      <c:valAx>
        <c:axId val="37145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44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4B-4AD0-B090-C90C9F99859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4B-4AD0-B090-C90C9F9985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4B-4AD0-B090-C90C9F99859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4B-4AD0-B090-C90C9F99859F}"/>
              </c:ext>
            </c:extLst>
          </c:dPt>
          <c:dLbls>
            <c:dLbl>
              <c:idx val="0"/>
              <c:layout>
                <c:manualLayout>
                  <c:x val="4.9989491537021556E-2"/>
                  <c:y val="8.029739254480740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4B-4AD0-B090-C90C9F99859F}"/>
                </c:ext>
              </c:extLst>
            </c:dLbl>
            <c:dLbl>
              <c:idx val="1"/>
              <c:layout>
                <c:manualLayout>
                  <c:x val="-0.35434146150725565"/>
                  <c:y val="-5.32597581928764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4B-4AD0-B090-C90C9F99859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4B-4AD0-B090-C90C9F99859F}"/>
                </c:ext>
              </c:extLst>
            </c:dLbl>
            <c:dLbl>
              <c:idx val="3"/>
              <c:layout>
                <c:manualLayout>
                  <c:x val="-0.11416125358631847"/>
                  <c:y val="7.397744960594784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4B-4AD0-B090-C90C9F998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'[Odpadové hospodářství - Dotazník pro občany města Panenské Břežany.xlsx]Vyhodnocení - celkem'!$A$113:$A$116</c:f>
              <c:strCache>
                <c:ptCount val="4"/>
                <c:pt idx="0">
                  <c:v>Ne</c:v>
                </c:pt>
                <c:pt idx="1">
                  <c:v>Ano</c:v>
                </c:pt>
                <c:pt idx="2">
                  <c:v>Ano, přistoupil/a bych i na delší frekvenci svozu směsného komunálního odpadu</c:v>
                </c:pt>
                <c:pt idx="3">
                  <c:v>Nevím, nemám na to názor</c:v>
                </c:pt>
              </c:strCache>
            </c:strRef>
          </c:cat>
          <c:val>
            <c:numRef>
              <c:f>'[Odpadové hospodářství - Dotazník pro občany města Panenské Břežany.xlsx]Vyhodnocení - celkem'!$B$113:$B$116</c:f>
              <c:numCache>
                <c:formatCode>General</c:formatCode>
                <c:ptCount val="4"/>
                <c:pt idx="0">
                  <c:v>18</c:v>
                </c:pt>
                <c:pt idx="1">
                  <c:v>44</c:v>
                </c:pt>
                <c:pt idx="2">
                  <c:v>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4B-4AD0-B090-C90C9F9985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30279849387183"/>
          <c:y val="9.1917328452214508E-2"/>
          <c:w val="0.61104561857547601"/>
          <c:h val="0.803090917701124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A-4414-B120-C4DDEB78A0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A-4414-B120-C4DDEB78A00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A-4414-B120-C4DDEB78A00A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3A-4414-B120-C4DDEB78A00A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3A-4414-B120-C4DDEB78A0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3A-4414-B120-C4DDEB78A00A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3A-4414-B120-C4DDEB78A00A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3A-4414-B120-C4DDEB78A00A}"/>
              </c:ext>
            </c:extLst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E3A-4414-B120-C4DDEB78A00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E3A-4414-B120-C4DDEB78A00A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E3A-4414-B120-C4DDEB78A00A}"/>
              </c:ext>
            </c:extLst>
          </c:dPt>
          <c:dPt>
            <c:idx val="1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E3A-4414-B120-C4DDEB78A00A}"/>
              </c:ext>
            </c:extLst>
          </c:dPt>
          <c:dPt>
            <c:idx val="1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E3A-4414-B120-C4DDEB78A00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E3A-4414-B120-C4DDEB78A00A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E3A-4414-B120-C4DDEB78A00A}"/>
              </c:ext>
            </c:extLst>
          </c:dPt>
          <c:dPt>
            <c:idx val="1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E3A-4414-B120-C4DDEB78A00A}"/>
              </c:ext>
            </c:extLst>
          </c:dPt>
          <c:dLbls>
            <c:dLbl>
              <c:idx val="0"/>
              <c:layout>
                <c:manualLayout>
                  <c:x val="-0.20889354573631982"/>
                  <c:y val="1.219512195121951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A-4414-B120-C4DDEB78A00A}"/>
                </c:ext>
              </c:extLst>
            </c:dLbl>
            <c:dLbl>
              <c:idx val="2"/>
              <c:layout>
                <c:manualLayout>
                  <c:x val="0.13011048586478655"/>
                  <c:y val="2.096241053781986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A-4414-B120-C4DDEB78A00A}"/>
                </c:ext>
              </c:extLst>
            </c:dLbl>
            <c:dLbl>
              <c:idx val="4"/>
              <c:layout>
                <c:manualLayout>
                  <c:x val="2.2278994024208562E-2"/>
                  <c:y val="-5.572793664977635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3A-4414-B120-C4DDEB78A00A}"/>
                </c:ext>
              </c:extLst>
            </c:dLbl>
            <c:dLbl>
              <c:idx val="5"/>
              <c:layout>
                <c:manualLayout>
                  <c:x val="0.13383081985601389"/>
                  <c:y val="1.48039556828453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3A-4414-B120-C4DDEB78A00A}"/>
                </c:ext>
              </c:extLst>
            </c:dLbl>
            <c:dLbl>
              <c:idx val="6"/>
              <c:layout>
                <c:manualLayout>
                  <c:x val="8.9810762690821527E-2"/>
                  <c:y val="1.33168684795162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Plasty </a:t>
                    </a:r>
                    <a:r>
                      <a:rPr lang="en-US" baseline="0"/>
                      <a:t>
</a:t>
                    </a:r>
                    <a:fld id="{FE0CC235-8DF3-4991-9FA0-FE238EB41B4F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3A-4414-B120-C4DDEB78A00A}"/>
                </c:ext>
              </c:extLst>
            </c:dLbl>
            <c:dLbl>
              <c:idx val="7"/>
              <c:layout>
                <c:manualLayout>
                  <c:x val="6.7608923660420803E-2"/>
                  <c:y val="-1.595311531643197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3A-4414-B120-C4DDEB78A00A}"/>
                </c:ext>
              </c:extLst>
            </c:dLbl>
            <c:dLbl>
              <c:idx val="8"/>
              <c:layout>
                <c:manualLayout>
                  <c:x val="0.10161195189601543"/>
                  <c:y val="4.702340630990300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3A-4414-B120-C4DDEB78A00A}"/>
                </c:ext>
              </c:extLst>
            </c:dLbl>
            <c:dLbl>
              <c:idx val="9"/>
              <c:layout>
                <c:manualLayout>
                  <c:x val="7.6852248578507365E-2"/>
                  <c:y val="0.11532003516711586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3A-4414-B120-C4DDEB78A00A}"/>
                </c:ext>
              </c:extLst>
            </c:dLbl>
            <c:dLbl>
              <c:idx val="10"/>
              <c:layout>
                <c:manualLayout>
                  <c:x val="-0.12373937748061138"/>
                  <c:y val="-9.4282049328674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BRKO</a:t>
                    </a:r>
                    <a:r>
                      <a:rPr lang="en-US" baseline="0"/>
                      <a:t>
</a:t>
                    </a:r>
                    <a:fld id="{61BE8C61-4954-407E-BE98-BAEDBAB8E88E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E3A-4414-B120-C4DDEB78A00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3A-4414-B120-C4DDEB78A00A}"/>
                </c:ext>
              </c:extLst>
            </c:dLbl>
            <c:dLbl>
              <c:idx val="12"/>
              <c:layout>
                <c:manualLayout>
                  <c:x val="0.15085309140869352"/>
                  <c:y val="1.20773717728303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3A-4414-B120-C4DDEB78A00A}"/>
                </c:ext>
              </c:extLst>
            </c:dLbl>
            <c:dLbl>
              <c:idx val="13"/>
              <c:layout>
                <c:manualLayout>
                  <c:x val="-5.8506592639649491E-3"/>
                  <c:y val="2.82737022860684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E3A-4414-B120-C4DDEB78A00A}"/>
                </c:ext>
              </c:extLst>
            </c:dLbl>
            <c:dLbl>
              <c:idx val="14"/>
              <c:layout>
                <c:manualLayout>
                  <c:x val="-0.28093092787300528"/>
                  <c:y val="1.61103687399752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E3A-4414-B120-C4DDEB78A00A}"/>
                </c:ext>
              </c:extLst>
            </c:dLbl>
            <c:dLbl>
              <c:idx val="15"/>
              <c:layout>
                <c:manualLayout>
                  <c:x val="0.19165026307111341"/>
                  <c:y val="-9.437007006656632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3A-4414-B120-C4DDEB78A00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'Shrnutí rozboru '!$C$3:$C$18</c:f>
              <c:strCache>
                <c:ptCount val="16"/>
                <c:pt idx="0">
                  <c:v>Papír a lepenka</c:v>
                </c:pt>
                <c:pt idx="1">
                  <c:v>Nápojový karton</c:v>
                </c:pt>
                <c:pt idx="2">
                  <c:v>Sklo</c:v>
                </c:pt>
                <c:pt idx="3">
                  <c:v>Gastroodpad</c:v>
                </c:pt>
                <c:pt idx="4">
                  <c:v>Textilní materiály</c:v>
                </c:pt>
                <c:pt idx="5">
                  <c:v>Dřevo </c:v>
                </c:pt>
                <c:pt idx="6">
                  <c:v>Plasty </c:v>
                </c:pt>
                <c:pt idx="7">
                  <c:v>PET lahve</c:v>
                </c:pt>
                <c:pt idx="8">
                  <c:v>Kovy</c:v>
                </c:pt>
                <c:pt idx="9">
                  <c:v>Plechovky</c:v>
                </c:pt>
                <c:pt idx="10">
                  <c:v>Biologicky rozložitelný odpad </c:v>
                </c:pt>
                <c:pt idx="11">
                  <c:v>Objemný odpad</c:v>
                </c:pt>
                <c:pt idx="12">
                  <c:v>Stavební odpad</c:v>
                </c:pt>
                <c:pt idx="13">
                  <c:v>Nebezpečný odpad</c:v>
                </c:pt>
                <c:pt idx="14">
                  <c:v>Elektroodpad</c:v>
                </c:pt>
                <c:pt idx="15">
                  <c:v>Směsný komunální odpad</c:v>
                </c:pt>
              </c:strCache>
            </c:strRef>
          </c:cat>
          <c:val>
            <c:numRef>
              <c:f>'Shrnutí rozboru '!$D$3:$D$18</c:f>
              <c:numCache>
                <c:formatCode>0.00</c:formatCode>
                <c:ptCount val="16"/>
                <c:pt idx="0">
                  <c:v>7.1</c:v>
                </c:pt>
                <c:pt idx="1">
                  <c:v>0.9</c:v>
                </c:pt>
                <c:pt idx="2">
                  <c:v>14</c:v>
                </c:pt>
                <c:pt idx="3">
                  <c:v>32.15</c:v>
                </c:pt>
                <c:pt idx="4">
                  <c:v>4.8</c:v>
                </c:pt>
                <c:pt idx="5">
                  <c:v>0.25</c:v>
                </c:pt>
                <c:pt idx="6">
                  <c:v>19.5</c:v>
                </c:pt>
                <c:pt idx="7">
                  <c:v>4</c:v>
                </c:pt>
                <c:pt idx="8">
                  <c:v>3.4</c:v>
                </c:pt>
                <c:pt idx="9">
                  <c:v>3.2</c:v>
                </c:pt>
                <c:pt idx="10">
                  <c:v>16.899999999999999</c:v>
                </c:pt>
                <c:pt idx="11">
                  <c:v>0</c:v>
                </c:pt>
                <c:pt idx="12">
                  <c:v>9.4</c:v>
                </c:pt>
                <c:pt idx="13">
                  <c:v>1.5</c:v>
                </c:pt>
                <c:pt idx="14">
                  <c:v>3.2</c:v>
                </c:pt>
                <c:pt idx="15">
                  <c:v>143.85000000000002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E3A-4414-B120-C4DDEB78A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7C-4451-9604-FFACD50DFEF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7C-4451-9604-FFACD50DFEF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7C-4451-9604-FFACD50DFEFF}"/>
              </c:ext>
            </c:extLst>
          </c:dPt>
          <c:cat>
            <c:strRef>
              <c:f>'[Odpadové hospodářství - Dotazník pro občany města Panenské Břežany.xlsx]Vyhodnocení - celkem'!$A$120:$A$123</c:f>
              <c:strCache>
                <c:ptCount val="4"/>
                <c:pt idx="0">
                  <c:v>Možnost zvolit si výši poplatku na základě objednané velikosti nádoby a frekvence svozu (současný systém)</c:v>
                </c:pt>
                <c:pt idx="1">
                  <c:v>Nevím, nemám na to názor</c:v>
                </c:pt>
                <c:pt idx="2">
                  <c:v>Platba dle skutečně vyprodukovaného množství odpadu a reálného počtu výsypů nádoby (vážení každé nádoby)</c:v>
                </c:pt>
                <c:pt idx="3">
                  <c:v>Stejná frekvence svozu a výše sazby poplatku pro všechny (každý jednotlivý občan včetně dětí platí stejnou částku)</c:v>
                </c:pt>
              </c:strCache>
            </c:strRef>
          </c:cat>
          <c:val>
            <c:numRef>
              <c:f>'[Odpadové hospodářství - Dotazník pro občany města Panenské Břežany.xlsx]Vyhodnocení - celkem'!$C$120:$C$123</c:f>
              <c:numCache>
                <c:formatCode>0%</c:formatCode>
                <c:ptCount val="4"/>
                <c:pt idx="0">
                  <c:v>0.56578947368421051</c:v>
                </c:pt>
                <c:pt idx="1">
                  <c:v>0.10526315789473684</c:v>
                </c:pt>
                <c:pt idx="2">
                  <c:v>0.26315789473684209</c:v>
                </c:pt>
                <c:pt idx="3">
                  <c:v>6.5789473684210523E-2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7C-4451-9604-FFACD50DF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447632"/>
        <c:axId val="174324904"/>
      </c:barChart>
      <c:catAx>
        <c:axId val="37144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324904"/>
        <c:crosses val="autoZero"/>
        <c:auto val="1"/>
        <c:lblAlgn val="ctr"/>
        <c:lblOffset val="100"/>
        <c:noMultiLvlLbl val="0"/>
      </c:catAx>
      <c:valAx>
        <c:axId val="174324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44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37-47AF-9C01-A570D232AA8C}"/>
              </c:ext>
            </c:extLst>
          </c:dPt>
          <c:dPt>
            <c:idx val="1"/>
            <c:bubble3D val="0"/>
            <c:spPr>
              <a:solidFill>
                <a:srgbClr val="FC4B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7-47AF-9C01-A570D232AA8C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37-47AF-9C01-A570D232AA8C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37-47AF-9C01-A570D232AA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37-47AF-9C01-A570D232AA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37-47AF-9C01-A570D232AA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F37-47AF-9C01-A570D232AA8C}"/>
              </c:ext>
            </c:extLst>
          </c:dPt>
          <c:dLbls>
            <c:dLbl>
              <c:idx val="0"/>
              <c:layout>
                <c:manualLayout>
                  <c:x val="-2.4460699808973583E-4"/>
                  <c:y val="4.031106482764820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EBA17C17-3720-4FF3-9435-02293ECB9B3C}" type="CATEGORYNAME">
                      <a:rPr lang="en-US" baseline="0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B78A9566-BB4D-48BD-B59E-EBAB9323FF0D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37-47AF-9C01-A570D232AA8C}"/>
                </c:ext>
              </c:extLst>
            </c:dLbl>
            <c:dLbl>
              <c:idx val="1"/>
              <c:layout>
                <c:manualLayout>
                  <c:x val="0.33696725811254546"/>
                  <c:y val="-2.90907796848895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C0058BE-B2A4-4861-8550-6A296EA7902F}" type="CATEGORYNAME">
                      <a:rPr lang="en-US"/>
                      <a:pPr>
                        <a:defRPr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[NÁZEV KATEGORIE]</a:t>
                    </a:fld>
                    <a:r>
                      <a:rPr lang="en-US" baseline="0"/>
                      <a:t>; </a:t>
                    </a:r>
                    <a:fld id="{E2171BA8-3D6F-406D-BF69-D6096F3259BF}" type="PERCENTAGE">
                      <a:rPr lang="en-US" baseline="0"/>
                      <a:pPr>
                        <a:defRPr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[PROCENTO]</a:t>
                    </a:fld>
                    <a:endParaRPr lang="en-US" baseline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596794290308"/>
                      <c:h val="0.1385519869024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37-47AF-9C01-A570D232AA8C}"/>
                </c:ext>
              </c:extLst>
            </c:dLbl>
            <c:dLbl>
              <c:idx val="2"/>
              <c:layout>
                <c:manualLayout>
                  <c:x val="-7.8039422965777436E-3"/>
                  <c:y val="6.5440326716344241E-2"/>
                </c:manualLayout>
              </c:layout>
              <c:tx>
                <c:rich>
                  <a:bodyPr/>
                  <a:lstStyle/>
                  <a:p>
                    <a:fld id="{307F37F3-E3EB-4B57-BFDE-2404976EF847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A86B525B-5DA1-4E5C-BA4A-B21CE652B592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37-47AF-9C01-A570D232AA8C}"/>
                </c:ext>
              </c:extLst>
            </c:dLbl>
            <c:dLbl>
              <c:idx val="3"/>
              <c:layout>
                <c:manualLayout>
                  <c:x val="-7.5308974595309622E-2"/>
                  <c:y val="0.15872921926624062"/>
                </c:manualLayout>
              </c:layout>
              <c:tx>
                <c:rich>
                  <a:bodyPr/>
                  <a:lstStyle/>
                  <a:p>
                    <a:fld id="{E173EE57-4FB9-4423-A9AE-288CED72555A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0D550C95-9DCE-4EB3-B45E-AAEF29B9189F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37-47AF-9C01-A570D232AA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37-47AF-9C01-A570D232AA8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37-47AF-9C01-A570D232AA8C}"/>
                </c:ext>
              </c:extLst>
            </c:dLbl>
            <c:dLbl>
              <c:idx val="6"/>
              <c:layout>
                <c:manualLayout>
                  <c:x val="-0.2715428371170609"/>
                  <c:y val="4.7573739295908656E-2"/>
                </c:manualLayout>
              </c:layout>
              <c:tx>
                <c:rich>
                  <a:bodyPr/>
                  <a:lstStyle/>
                  <a:p>
                    <a:fld id="{C8B9D0CC-AEAE-4952-82F9-E4AD15D0950E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A61CF17C-4C0A-4E69-A069-BF9A162C3B1E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F37-47AF-9C01-A570D232AA8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('Povinné informování'!$A$26,'Povinné informování'!$A$28:$A$33)</c:f>
              <c:strCache>
                <c:ptCount val="7"/>
                <c:pt idx="0">
                  <c:v>SEPAR odpady</c:v>
                </c:pt>
                <c:pt idx="1">
                  <c:v>Nebezpečný odpad </c:v>
                </c:pt>
                <c:pt idx="2">
                  <c:v>Objemný odpad </c:v>
                </c:pt>
                <c:pt idx="3">
                  <c:v>Směsný komunální odpad </c:v>
                </c:pt>
                <c:pt idx="4">
                  <c:v>Stavební odpad</c:v>
                </c:pt>
                <c:pt idx="5">
                  <c:v>Sběrný dvůr</c:v>
                </c:pt>
                <c:pt idx="6">
                  <c:v>Ostatní výdaje*</c:v>
                </c:pt>
              </c:strCache>
              <c:extLst/>
            </c:strRef>
          </c:cat>
          <c:val>
            <c:numRef>
              <c:f>('Povinné informování'!$B$26,'Povinné informování'!$B$28:$B$33)</c:f>
              <c:numCache>
                <c:formatCode>#\ ##0\ "Kč"</c:formatCode>
                <c:ptCount val="7"/>
                <c:pt idx="0">
                  <c:v>588347</c:v>
                </c:pt>
                <c:pt idx="1">
                  <c:v>39774</c:v>
                </c:pt>
                <c:pt idx="2">
                  <c:v>87443</c:v>
                </c:pt>
                <c:pt idx="3">
                  <c:v>448775</c:v>
                </c:pt>
                <c:pt idx="4">
                  <c:v>0</c:v>
                </c:pt>
                <c:pt idx="5">
                  <c:v>0</c:v>
                </c:pt>
                <c:pt idx="6">
                  <c:v>605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6F37-47AF-9C01-A570D232AA8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8-4ECE-9D65-BB3AA6E1ABDC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8-4ECE-9D65-BB3AA6E1AB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3007EB9-35B5-466D-AFB6-ABD6B045BA68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
20 %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38-4ECE-9D65-BB3AA6E1AB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3BAE60-1973-442B-8D6A-A1DCC4572BF9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
80 %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38-4ECE-9D65-BB3AA6E1A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'[Panenské Břežany Tabulky k analýze 2023 (ISPOP 2022).xlsx]Ekonomika-ROZ'!$D$38:$D$39</c:f>
              <c:strCache>
                <c:ptCount val="2"/>
                <c:pt idx="0">
                  <c:v>Míra doplatku</c:v>
                </c:pt>
                <c:pt idx="1">
                  <c:v>Příjmy na OH</c:v>
                </c:pt>
              </c:strCache>
            </c:strRef>
          </c:cat>
          <c:val>
            <c:numRef>
              <c:f>'[Panenské Břežany Tabulky k analýze 2023 (ISPOP 2022).xlsx]Ekonomika-ROZ'!$F$38:$F$39</c:f>
              <c:numCache>
                <c:formatCode>0.00</c:formatCode>
                <c:ptCount val="2"/>
                <c:pt idx="0">
                  <c:v>22.643542075426794</c:v>
                </c:pt>
                <c:pt idx="1">
                  <c:v>77.356457924573206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38-4ECE-9D65-BB3AA6E1ABDC}"/>
            </c:ext>
          </c:extLst>
        </c:ser>
        <c:ser>
          <c:idx val="1"/>
          <c:order val="1"/>
          <c:tx>
            <c:strRef>
              <c:f>'[Panenské Břežany Tabulky k analýze 2023 (ISPOP 2022).xlsx]Ekonomika-ROZ'!$D$40:$F$40</c:f>
              <c:strCache>
                <c:ptCount val="1"/>
                <c:pt idx="0">
                  <c:v>Optimální míra doplatku 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638-4ECE-9D65-BB3AA6E1AB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7-3638-4ECE-9D65-BB3AA6E1AB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'[Panenské Břežany Tabulky k analýze 2023 (ISPOP 2022).xlsx]Skládkovací ppltk'!$G$25</c:f>
              <c:strCache>
                <c:ptCount val="1"/>
                <c:pt idx="0">
                  <c:v>Navýšení poplatku (Kč)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'[Panenské Břežany Tabulky k analýze 2023 (ISPOP 2022).xlsx]Skládkovací ppltk'!$H$24:$P$24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'[Panenské Břežany Tabulky k analýze 2023 (ISPOP 2022).xlsx]Skládkovací ppltk'!$H$25:$P$25</c:f>
              <c:numCache>
                <c:formatCode>#\ ##0\ "Kč"</c:formatCode>
                <c:ptCount val="9"/>
                <c:pt idx="0">
                  <c:v>26106.720000000001</c:v>
                </c:pt>
                <c:pt idx="1">
                  <c:v>37368.960000000006</c:v>
                </c:pt>
                <c:pt idx="2">
                  <c:v>49911.200000000012</c:v>
                </c:pt>
                <c:pt idx="3">
                  <c:v>79666.799999999988</c:v>
                </c:pt>
                <c:pt idx="4">
                  <c:v>112622.39999999999</c:v>
                </c:pt>
                <c:pt idx="5">
                  <c:v>130924.64</c:v>
                </c:pt>
                <c:pt idx="6">
                  <c:v>150506.88</c:v>
                </c:pt>
                <c:pt idx="7">
                  <c:v>171369.12000000002</c:v>
                </c:pt>
                <c:pt idx="8">
                  <c:v>186600.24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D-4B69-845B-CD6BA43DD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5317104"/>
        <c:axId val="1685331664"/>
      </c:barChart>
      <c:catAx>
        <c:axId val="168531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685331664"/>
        <c:crosses val="autoZero"/>
        <c:auto val="1"/>
        <c:lblAlgn val="ctr"/>
        <c:lblOffset val="100"/>
        <c:noMultiLvlLbl val="0"/>
      </c:catAx>
      <c:valAx>
        <c:axId val="168533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cs-CZ"/>
                  <a:t>Navýšení poplatku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#\ ##0\ &quot;Kč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6853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'Celková produkce'!$C$76:$C$82</c:f>
              <c:strCache>
                <c:ptCount val="7"/>
                <c:pt idx="0">
                  <c:v>Směsný komunální odpad</c:v>
                </c:pt>
                <c:pt idx="1">
                  <c:v>SEPAR odpady</c:v>
                </c:pt>
                <c:pt idx="2">
                  <c:v>Objemný odpad</c:v>
                </c:pt>
                <c:pt idx="3">
                  <c:v>Biologicky rozložitelné odpady</c:v>
                </c:pt>
                <c:pt idx="4">
                  <c:v>Nebezpečné odpady</c:v>
                </c:pt>
                <c:pt idx="5">
                  <c:v>Stavební odpady</c:v>
                </c:pt>
                <c:pt idx="6">
                  <c:v>Ostatní odpady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82-4629-BA8F-239088FD631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82-4629-BA8F-239088FD6312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82-4629-BA8F-239088FD631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82-4629-BA8F-239088FD631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82-4629-BA8F-239088FD6312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82-4629-BA8F-239088FD63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82-4629-BA8F-239088FD6312}"/>
              </c:ext>
            </c:extLst>
          </c:dPt>
          <c:dLbls>
            <c:dLbl>
              <c:idx val="1"/>
              <c:layout>
                <c:manualLayout>
                  <c:x val="0.19202984642528426"/>
                  <c:y val="-8.67514673454450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2-4629-BA8F-239088FD6312}"/>
                </c:ext>
              </c:extLst>
            </c:dLbl>
            <c:dLbl>
              <c:idx val="4"/>
              <c:layout>
                <c:manualLayout>
                  <c:x val="-0.35659322501440704"/>
                  <c:y val="-2.02635860570714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82-4629-BA8F-239088FD63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82-4629-BA8F-239088FD6312}"/>
                </c:ext>
              </c:extLst>
            </c:dLbl>
            <c:dLbl>
              <c:idx val="6"/>
              <c:layout>
                <c:manualLayout>
                  <c:x val="0.21450288276920626"/>
                  <c:y val="-6.303641440912255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82-4629-BA8F-239088FD631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'Celková produkce'!$C$76:$C$82</c:f>
              <c:strCache>
                <c:ptCount val="7"/>
                <c:pt idx="0">
                  <c:v>Směsný komunální odpad</c:v>
                </c:pt>
                <c:pt idx="1">
                  <c:v>SEPAR odpady</c:v>
                </c:pt>
                <c:pt idx="2">
                  <c:v>Objemný odpad</c:v>
                </c:pt>
                <c:pt idx="3">
                  <c:v>Biologicky rozložitelné odpady</c:v>
                </c:pt>
                <c:pt idx="4">
                  <c:v>Nebezpečné odpady</c:v>
                </c:pt>
                <c:pt idx="5">
                  <c:v>Stavební odpady</c:v>
                </c:pt>
                <c:pt idx="6">
                  <c:v>Ostatní odpady</c:v>
                </c:pt>
              </c:strCache>
            </c:strRef>
          </c:cat>
          <c:val>
            <c:numRef>
              <c:f>'Celková produkce'!$E$76:$E$82</c:f>
              <c:numCache>
                <c:formatCode>0.00</c:formatCode>
                <c:ptCount val="7"/>
                <c:pt idx="0">
                  <c:v>132.6354</c:v>
                </c:pt>
                <c:pt idx="1">
                  <c:v>58.544659999999986</c:v>
                </c:pt>
                <c:pt idx="2">
                  <c:v>27.34</c:v>
                </c:pt>
                <c:pt idx="3">
                  <c:v>151</c:v>
                </c:pt>
                <c:pt idx="4">
                  <c:v>1.3109999999999999</c:v>
                </c:pt>
                <c:pt idx="5">
                  <c:v>0</c:v>
                </c:pt>
                <c:pt idx="6">
                  <c:v>0.24000000000000909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82-4629-BA8F-239088FD63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138037077105401E-2"/>
          <c:y val="0.11038693063060806"/>
          <c:w val="0.87716039187534034"/>
          <c:h val="0.752489865131670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'Celková produkce'!$C$67</c:f>
              <c:strCache>
                <c:ptCount val="1"/>
                <c:pt idx="0">
                  <c:v>Míra separace obce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98000"/>
              </a:schemeClr>
            </a:solidFill>
            <a:ln>
              <a:solidFill>
                <a:srgbClr val="FF9900"/>
              </a:solidFill>
            </a:ln>
            <a:effectLst/>
            <a:sp3d>
              <a:contourClr>
                <a:srgbClr val="FF9900"/>
              </a:contourClr>
            </a:sp3d>
          </c:spPr>
          <c:invertIfNegative val="0"/>
          <c:val>
            <c:numRef>
              <c:f>'Celková produkce'!$D$67</c:f>
              <c:numCache>
                <c:formatCode>0%</c:formatCode>
                <c:ptCount val="1"/>
                <c:pt idx="0">
                  <c:v>0.56707248856800896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4-4DBA-9DB5-A6B025AEE0CD}"/>
            </c:ext>
          </c:extLst>
        </c:ser>
        <c:ser>
          <c:idx val="1"/>
          <c:order val="1"/>
          <c:tx>
            <c:strRef>
              <c:f>'Celková produkce'!$C$68</c:f>
              <c:strCache>
                <c:ptCount val="1"/>
                <c:pt idx="0">
                  <c:v>Požadovaná míra separace 2025</c:v>
                </c:pt>
              </c:strCache>
            </c:strRef>
          </c:tx>
          <c:spPr>
            <a:solidFill>
              <a:srgbClr val="FF9900">
                <a:alpha val="81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 prstMaterial="translucentPowder"/>
          </c:spPr>
          <c:invertIfNegative val="0"/>
          <c:dPt>
            <c:idx val="0"/>
            <c:invertIfNegative val="0"/>
            <c:bubble3D val="0"/>
            <c:spPr>
              <a:solidFill>
                <a:srgbClr val="FF9900">
                  <a:alpha val="81000"/>
                </a:srgbClr>
              </a:solidFill>
              <a:ln>
                <a:solidFill>
                  <a:srgbClr val="FF9900"/>
                </a:solidFill>
              </a:ln>
              <a:effectLst>
                <a:outerShdw blurRad="50800" dist="508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FF99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574-4DBA-9DB5-A6B025AEE0CD}"/>
              </c:ext>
            </c:extLst>
          </c:dPt>
          <c:val>
            <c:numRef>
              <c:f>'Celková produkce'!$D$68</c:f>
              <c:numCache>
                <c:formatCode>0%</c:formatCode>
                <c:ptCount val="1"/>
                <c:pt idx="0">
                  <c:v>3.2927511431991047E-2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74-4DBA-9DB5-A6B025AEE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36"/>
        <c:shape val="box"/>
        <c:axId val="2123352000"/>
        <c:axId val="2123363648"/>
        <c:axId val="0"/>
      </c:bar3DChart>
      <c:catAx>
        <c:axId val="2123352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3363648"/>
        <c:crosses val="autoZero"/>
        <c:auto val="1"/>
        <c:lblAlgn val="ctr"/>
        <c:lblOffset val="100"/>
        <c:noMultiLvlLbl val="0"/>
      </c:catAx>
      <c:valAx>
        <c:axId val="2123363648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3352000"/>
        <c:crosses val="autoZero"/>
        <c:crossBetween val="between"/>
      </c:valAx>
      <c:spPr>
        <a:noFill/>
        <a:ln>
          <a:noFill/>
        </a:ln>
        <a:effectLst>
          <a:glow rad="50800">
            <a:schemeClr val="accent1">
              <a:alpha val="40000"/>
            </a:schemeClr>
          </a:glow>
        </a:effectLst>
      </c:spPr>
    </c:plotArea>
    <c:legend>
      <c:legendPos val="t"/>
      <c:layout>
        <c:manualLayout>
          <c:xMode val="edge"/>
          <c:yMode val="edge"/>
          <c:x val="0.2719540396589103"/>
          <c:y val="0.88368860818414896"/>
          <c:w val="0.50650388271669133"/>
          <c:h val="0.10038486737055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30279849387183"/>
          <c:y val="9.1917328452214508E-2"/>
          <c:w val="0.61104561857547601"/>
          <c:h val="0.803090917701124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A-4414-B120-C4DDEB78A0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A-4414-B120-C4DDEB78A00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A-4414-B120-C4DDEB78A00A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3A-4414-B120-C4DDEB78A00A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3A-4414-B120-C4DDEB78A0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3A-4414-B120-C4DDEB78A00A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3A-4414-B120-C4DDEB78A00A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3A-4414-B120-C4DDEB78A00A}"/>
              </c:ext>
            </c:extLst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E3A-4414-B120-C4DDEB78A00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E3A-4414-B120-C4DDEB78A00A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E3A-4414-B120-C4DDEB78A00A}"/>
              </c:ext>
            </c:extLst>
          </c:dPt>
          <c:dPt>
            <c:idx val="1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E3A-4414-B120-C4DDEB78A00A}"/>
              </c:ext>
            </c:extLst>
          </c:dPt>
          <c:dPt>
            <c:idx val="1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E3A-4414-B120-C4DDEB78A00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E3A-4414-B120-C4DDEB78A00A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E3A-4414-B120-C4DDEB78A00A}"/>
              </c:ext>
            </c:extLst>
          </c:dPt>
          <c:dPt>
            <c:idx val="1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E3A-4414-B120-C4DDEB78A00A}"/>
              </c:ext>
            </c:extLst>
          </c:dPt>
          <c:dLbls>
            <c:dLbl>
              <c:idx val="0"/>
              <c:layout>
                <c:manualLayout>
                  <c:x val="-0.20889354573631982"/>
                  <c:y val="1.219512195121951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A-4414-B120-C4DDEB78A00A}"/>
                </c:ext>
              </c:extLst>
            </c:dLbl>
            <c:dLbl>
              <c:idx val="2"/>
              <c:layout>
                <c:manualLayout>
                  <c:x val="0.13011048586478655"/>
                  <c:y val="2.096241053781986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A-4414-B120-C4DDEB78A00A}"/>
                </c:ext>
              </c:extLst>
            </c:dLbl>
            <c:dLbl>
              <c:idx val="4"/>
              <c:layout>
                <c:manualLayout>
                  <c:x val="2.2278994024208562E-2"/>
                  <c:y val="-5.572793664977635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3A-4414-B120-C4DDEB78A00A}"/>
                </c:ext>
              </c:extLst>
            </c:dLbl>
            <c:dLbl>
              <c:idx val="5"/>
              <c:layout>
                <c:manualLayout>
                  <c:x val="0.13383081985601389"/>
                  <c:y val="1.48039556828453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3A-4414-B120-C4DDEB78A00A}"/>
                </c:ext>
              </c:extLst>
            </c:dLbl>
            <c:dLbl>
              <c:idx val="6"/>
              <c:layout>
                <c:manualLayout>
                  <c:x val="8.9810762690821527E-2"/>
                  <c:y val="1.33168684795162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Plasty </a:t>
                    </a:r>
                    <a:r>
                      <a:rPr lang="en-US" baseline="0"/>
                      <a:t>
</a:t>
                    </a:r>
                    <a:fld id="{FE0CC235-8DF3-4991-9FA0-FE238EB41B4F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3A-4414-B120-C4DDEB78A00A}"/>
                </c:ext>
              </c:extLst>
            </c:dLbl>
            <c:dLbl>
              <c:idx val="7"/>
              <c:layout>
                <c:manualLayout>
                  <c:x val="6.7608923660420803E-2"/>
                  <c:y val="-1.595311531643197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3A-4414-B120-C4DDEB78A00A}"/>
                </c:ext>
              </c:extLst>
            </c:dLbl>
            <c:dLbl>
              <c:idx val="8"/>
              <c:layout>
                <c:manualLayout>
                  <c:x val="0.10161195189601543"/>
                  <c:y val="4.702340630990300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3A-4414-B120-C4DDEB78A00A}"/>
                </c:ext>
              </c:extLst>
            </c:dLbl>
            <c:dLbl>
              <c:idx val="9"/>
              <c:layout>
                <c:manualLayout>
                  <c:x val="7.6852248578507365E-2"/>
                  <c:y val="0.11532003516711586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3A-4414-B120-C4DDEB78A00A}"/>
                </c:ext>
              </c:extLst>
            </c:dLbl>
            <c:dLbl>
              <c:idx val="10"/>
              <c:layout>
                <c:manualLayout>
                  <c:x val="-0.12373937748061138"/>
                  <c:y val="-9.4282049328674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BRKO</a:t>
                    </a:r>
                    <a:r>
                      <a:rPr lang="en-US" baseline="0"/>
                      <a:t>
</a:t>
                    </a:r>
                    <a:fld id="{61BE8C61-4954-407E-BE98-BAEDBAB8E88E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E3A-4414-B120-C4DDEB78A00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3A-4414-B120-C4DDEB78A00A}"/>
                </c:ext>
              </c:extLst>
            </c:dLbl>
            <c:dLbl>
              <c:idx val="12"/>
              <c:layout>
                <c:manualLayout>
                  <c:x val="0.15085309140869352"/>
                  <c:y val="1.20773717728303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3A-4414-B120-C4DDEB78A00A}"/>
                </c:ext>
              </c:extLst>
            </c:dLbl>
            <c:dLbl>
              <c:idx val="13"/>
              <c:layout>
                <c:manualLayout>
                  <c:x val="-5.8506592639649491E-3"/>
                  <c:y val="2.82737022860684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E3A-4414-B120-C4DDEB78A00A}"/>
                </c:ext>
              </c:extLst>
            </c:dLbl>
            <c:dLbl>
              <c:idx val="14"/>
              <c:layout>
                <c:manualLayout>
                  <c:x val="-0.28093092787300528"/>
                  <c:y val="1.61103687399752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E3A-4414-B120-C4DDEB78A00A}"/>
                </c:ext>
              </c:extLst>
            </c:dLbl>
            <c:dLbl>
              <c:idx val="15"/>
              <c:layout>
                <c:manualLayout>
                  <c:x val="0.19165026307111341"/>
                  <c:y val="-9.437007006656632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3A-4414-B120-C4DDEB78A00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'Shrnutí rozboru '!$C$3:$C$18</c:f>
              <c:strCache>
                <c:ptCount val="16"/>
                <c:pt idx="0">
                  <c:v>Papír a lepenka</c:v>
                </c:pt>
                <c:pt idx="1">
                  <c:v>Nápojový karton</c:v>
                </c:pt>
                <c:pt idx="2">
                  <c:v>Sklo</c:v>
                </c:pt>
                <c:pt idx="3">
                  <c:v>Gastroodpad</c:v>
                </c:pt>
                <c:pt idx="4">
                  <c:v>Textilní materiály</c:v>
                </c:pt>
                <c:pt idx="5">
                  <c:v>Dřevo </c:v>
                </c:pt>
                <c:pt idx="6">
                  <c:v>Plasty </c:v>
                </c:pt>
                <c:pt idx="7">
                  <c:v>PET lahve</c:v>
                </c:pt>
                <c:pt idx="8">
                  <c:v>Kovy</c:v>
                </c:pt>
                <c:pt idx="9">
                  <c:v>Plechovky</c:v>
                </c:pt>
                <c:pt idx="10">
                  <c:v>Biologicky rozložitelný odpad </c:v>
                </c:pt>
                <c:pt idx="11">
                  <c:v>Objemný odpad</c:v>
                </c:pt>
                <c:pt idx="12">
                  <c:v>Stavební odpad</c:v>
                </c:pt>
                <c:pt idx="13">
                  <c:v>Nebezpečný odpad</c:v>
                </c:pt>
                <c:pt idx="14">
                  <c:v>Elektroodpad</c:v>
                </c:pt>
                <c:pt idx="15">
                  <c:v>Směsný komunální odpad</c:v>
                </c:pt>
              </c:strCache>
            </c:strRef>
          </c:cat>
          <c:val>
            <c:numRef>
              <c:f>'Shrnutí rozboru '!$D$3:$D$18</c:f>
              <c:numCache>
                <c:formatCode>0.00</c:formatCode>
                <c:ptCount val="16"/>
                <c:pt idx="0">
                  <c:v>7.1</c:v>
                </c:pt>
                <c:pt idx="1">
                  <c:v>0.9</c:v>
                </c:pt>
                <c:pt idx="2">
                  <c:v>14</c:v>
                </c:pt>
                <c:pt idx="3">
                  <c:v>32.15</c:v>
                </c:pt>
                <c:pt idx="4">
                  <c:v>4.8</c:v>
                </c:pt>
                <c:pt idx="5">
                  <c:v>0.25</c:v>
                </c:pt>
                <c:pt idx="6">
                  <c:v>19.5</c:v>
                </c:pt>
                <c:pt idx="7">
                  <c:v>4</c:v>
                </c:pt>
                <c:pt idx="8">
                  <c:v>3.4</c:v>
                </c:pt>
                <c:pt idx="9">
                  <c:v>3.2</c:v>
                </c:pt>
                <c:pt idx="10">
                  <c:v>16.899999999999999</c:v>
                </c:pt>
                <c:pt idx="11">
                  <c:v>0</c:v>
                </c:pt>
                <c:pt idx="12">
                  <c:v>9.4</c:v>
                </c:pt>
                <c:pt idx="13">
                  <c:v>1.5</c:v>
                </c:pt>
                <c:pt idx="14">
                  <c:v>3.2</c:v>
                </c:pt>
                <c:pt idx="15">
                  <c:v>143.85000000000002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E3A-4414-B120-C4DDEB78A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D-47CE-9A13-E2FC237A681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D-47CE-9A13-E2FC237A681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DD-47CE-9A13-E2FC237A681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DD-47CE-9A13-E2FC237A681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DD-47CE-9A13-E2FC237A681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DD-47CE-9A13-E2FC237A681E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DD-47CE-9A13-E2FC237A681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D-47CE-9A13-E2FC237A68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DD-47CE-9A13-E2FC237A6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'Vyhodnocení - celkem'!$A$29:$A$32</c:f>
              <c:strCache>
                <c:ptCount val="4"/>
                <c:pt idx="0">
                  <c:v>Nevidím v tom smysl </c:v>
                </c:pt>
                <c:pt idx="1">
                  <c:v>Nejsem dostatečně ifnormován(a) o tom, jak se má třídit</c:v>
                </c:pt>
                <c:pt idx="2">
                  <c:v>Nejsem informován(a), co se s odpadem po vytřídění děje</c:v>
                </c:pt>
                <c:pt idx="3">
                  <c:v>Jiný důvod (doplňte v dalším poli)</c:v>
                </c:pt>
              </c:strCache>
            </c:strRef>
          </c:cat>
          <c:val>
            <c:numRef>
              <c:f>'Vyhodnocení - celkem'!$C$29:$C$32</c:f>
              <c:numCache>
                <c:formatCode>0%</c:formatCode>
                <c:ptCount val="4"/>
                <c:pt idx="0">
                  <c:v>0</c:v>
                </c:pt>
                <c:pt idx="1">
                  <c:v>0.33333333333333331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DD-47CE-9A13-E2FC237A681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25F1C-3C14-46D7-8FA0-B3392637D499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C61FF-3878-4110-BE29-23489373C0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2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05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17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03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2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46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7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77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8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15A5-A427-4928-8F1C-3C3D550DD786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5CB4-617D-4059-9B1D-53E198C71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8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5.png"/><Relationship Id="rId10" Type="http://schemas.openxmlformats.org/officeDocument/2006/relationships/image" Target="../media/image20.jpg"/><Relationship Id="rId4" Type="http://schemas.openxmlformats.org/officeDocument/2006/relationships/image" Target="../media/image6.png"/><Relationship Id="rId9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4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5.png"/><Relationship Id="rId9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msnim.cz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kamtridit.cz/ma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vyhazujto.cz/" TargetMode="External"/><Relationship Id="rId5" Type="http://schemas.openxmlformats.org/officeDocument/2006/relationships/hyperlink" Target="https://www.samosebou.cz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hyperlink" Target="https://www.ekokom.cz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Leos.zemanek@obcejinak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22953"/>
            <a:ext cx="9144000" cy="22350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142999" y="2795954"/>
            <a:ext cx="6858000" cy="12660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2F5496"/>
              </a:buClr>
              <a:buSzPts val="6000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Odpadové hospodářství obce Panenské Břežany – současný stav a změny</a:t>
            </a:r>
            <a:endParaRPr sz="3300" dirty="0"/>
          </a:p>
        </p:txBody>
      </p:sp>
      <p:pic>
        <p:nvPicPr>
          <p:cNvPr id="2" name="Google Shape;503;p84">
            <a:extLst>
              <a:ext uri="{FF2B5EF4-FFF2-40B4-BE49-F238E27FC236}">
                <a16:creationId xmlns:a16="http://schemas.microsoft.com/office/drawing/2014/main" id="{73C90E55-6F9C-2AF8-BC3A-025B9E5064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2444" y="968955"/>
            <a:ext cx="3479109" cy="126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Produkce odpadů 2023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roce 2022 byla míra separace odpadů 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52,43 %.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V roce 2023 už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56,51 %.</a:t>
            </a: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342;p71">
            <a:extLst>
              <a:ext uri="{FF2B5EF4-FFF2-40B4-BE49-F238E27FC236}">
                <a16:creationId xmlns:a16="http://schemas.microsoft.com/office/drawing/2014/main" id="{D76C252B-D92F-77EB-936F-330C667774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458CFAA-0413-434B-9C48-2D61FBB8E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651730"/>
              </p:ext>
            </p:extLst>
          </p:nvPr>
        </p:nvGraphicFramePr>
        <p:xfrm>
          <a:off x="712025" y="1860831"/>
          <a:ext cx="3661410" cy="429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ED458899-0299-400E-A0C8-F0C6364D6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064945"/>
              </p:ext>
            </p:extLst>
          </p:nvPr>
        </p:nvGraphicFramePr>
        <p:xfrm>
          <a:off x="4634144" y="1860831"/>
          <a:ext cx="3151572" cy="361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612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Produkce odpadů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Porovnání produkce odpadů v obci Panenské Břežany se srovnatelně velkými obcemi (500 – 1000 obyvatel) v rámci celé ČR v roce 2022</a:t>
            </a: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roce 2023 byla měrná produkce SKO 200,96 kg/obyvatele.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roce 2023 byla měrná produkce VO 41,42 kg/obyvatele.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roce 2023 byla měrná produkce BRKO 228,79 kg/obyvatele.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BBC3A1E-943E-7FBC-0B1C-17741B69E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06662"/>
              </p:ext>
            </p:extLst>
          </p:nvPr>
        </p:nvGraphicFramePr>
        <p:xfrm>
          <a:off x="1271561" y="2328942"/>
          <a:ext cx="6600877" cy="2350213"/>
        </p:xfrm>
        <a:graphic>
          <a:graphicData uri="http://schemas.openxmlformats.org/drawingml/2006/table">
            <a:tbl>
              <a:tblPr bandRow="1"/>
              <a:tblGrid>
                <a:gridCol w="4516689">
                  <a:extLst>
                    <a:ext uri="{9D8B030D-6E8A-4147-A177-3AD203B41FA5}">
                      <a16:colId xmlns:a16="http://schemas.microsoft.com/office/drawing/2014/main" val="557403592"/>
                    </a:ext>
                  </a:extLst>
                </a:gridCol>
                <a:gridCol w="1042094">
                  <a:extLst>
                    <a:ext uri="{9D8B030D-6E8A-4147-A177-3AD203B41FA5}">
                      <a16:colId xmlns:a16="http://schemas.microsoft.com/office/drawing/2014/main" val="2292566828"/>
                    </a:ext>
                  </a:extLst>
                </a:gridCol>
                <a:gridCol w="1042094">
                  <a:extLst>
                    <a:ext uri="{9D8B030D-6E8A-4147-A177-3AD203B41FA5}">
                      <a16:colId xmlns:a16="http://schemas.microsoft.com/office/drawing/2014/main" val="3842660718"/>
                    </a:ext>
                  </a:extLst>
                </a:gridCol>
              </a:tblGrid>
              <a:tr h="647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Souhrn Benchmarkových ukazatelů produkce odpadů obce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kg/obyvatele obce P.B.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kg/obyvatele srovnatelné obce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39135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Měrná produkce směsného KO (SKO)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400" b="1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197,6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740252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Měrná </a:t>
                      </a:r>
                      <a:r>
                        <a:rPr lang="cs-CZ" sz="16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produkce separovaného KO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79,7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25122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Měrná produkce velkoobjemového odpadu (VO)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400" b="1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11901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Měrná produkce biologicky rozložitelného KO (BRKO)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400" b="1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156,1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39520"/>
                  </a:ext>
                </a:extLst>
              </a:tr>
            </a:tbl>
          </a:graphicData>
        </a:graphic>
      </p:graphicFrame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485D21E8-6FA1-C3B3-3B1B-2117CA9CA9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0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71">
            <a:extLst>
              <a:ext uri="{FF2B5EF4-FFF2-40B4-BE49-F238E27FC236}">
                <a16:creationId xmlns:a16="http://schemas.microsoft.com/office/drawing/2014/main" id="{A6E4E689-F17C-4B2E-97B6-5F98ADA43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1055" y="267311"/>
            <a:ext cx="2230920" cy="8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Rozbor vzorku směsného komunálního odpadu</a:t>
            </a:r>
          </a:p>
        </p:txBody>
      </p:sp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34F77A6C-5B9F-6474-1441-E5BE69DC30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22953"/>
            <a:ext cx="9144000" cy="223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Rozbor vzorku SKO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426C6E1F-BEC6-C20A-65AB-8ACC9B3EB8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42CA2C2-E463-4F8B-B48C-9A69A013B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1" y="1082351"/>
            <a:ext cx="4089139" cy="30668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F6C9116-BCF4-4EB3-8162-D20BE97D7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84" y="2635402"/>
            <a:ext cx="4733303" cy="35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Rozbor vzorku SKO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Rozbor byl proveden dne 13. 6. 2024.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Nádoby (20 ks 120 l), které byly svezeny z různých lokalit v obci.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Celková hmotnost vzorku směsného komunálního odpadu byla 264,15 kg</a:t>
            </a: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oogle Shape;342;p71">
            <a:extLst>
              <a:ext uri="{FF2B5EF4-FFF2-40B4-BE49-F238E27FC236}">
                <a16:creationId xmlns:a16="http://schemas.microsoft.com/office/drawing/2014/main" id="{A7A9D2CC-6251-3F45-391F-A831578FA1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37EA584-6661-41ED-839E-1E435E62295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25957"/>
            <a:ext cx="388620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8182490-44D7-483D-9537-F727F9B51AF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0214" r="6809" b="8366"/>
          <a:stretch/>
        </p:blipFill>
        <p:spPr bwMode="auto">
          <a:xfrm>
            <a:off x="4661758" y="2401990"/>
            <a:ext cx="2750820" cy="352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2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Rozbor vzorku SKO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oogle Shape;342;p71">
            <a:extLst>
              <a:ext uri="{FF2B5EF4-FFF2-40B4-BE49-F238E27FC236}">
                <a16:creationId xmlns:a16="http://schemas.microsoft.com/office/drawing/2014/main" id="{A7A9D2CC-6251-3F45-391F-A831578FA1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5049BD-D5BA-4626-AAC7-5504A366998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7" b="27007"/>
          <a:stretch/>
        </p:blipFill>
        <p:spPr bwMode="auto">
          <a:xfrm>
            <a:off x="196063" y="2142766"/>
            <a:ext cx="2964180" cy="3375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967E51-FA3E-4C62-9B33-CC0E901DDFF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179" r="2011" b="28146"/>
          <a:stretch/>
        </p:blipFill>
        <p:spPr bwMode="auto">
          <a:xfrm>
            <a:off x="3174230" y="948036"/>
            <a:ext cx="2897505" cy="2766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77DB95E-4282-4AF8-9FB5-EADE2698018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22" y="1789669"/>
            <a:ext cx="2933065" cy="391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4A90D70-A4F2-4458-A517-9F2A0C406EC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0" r="7253" b="5385"/>
          <a:stretch/>
        </p:blipFill>
        <p:spPr bwMode="auto">
          <a:xfrm>
            <a:off x="3603651" y="3745152"/>
            <a:ext cx="2296197" cy="2639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8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Rozbor vzorku SKO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Celkem bylo možné ze vzorku SKO vytřídit 45,54 % odpadů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Největší potenciál pro vytřídění měly plasty, sklo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gastroodpad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04A561FB-B780-9985-452E-BEC9DD85E5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0A67F36-24AD-4F12-B21E-39E503A5B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59290"/>
              </p:ext>
            </p:extLst>
          </p:nvPr>
        </p:nvGraphicFramePr>
        <p:xfrm>
          <a:off x="1481654" y="2230849"/>
          <a:ext cx="5106035" cy="388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652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71">
            <a:extLst>
              <a:ext uri="{FF2B5EF4-FFF2-40B4-BE49-F238E27FC236}">
                <a16:creationId xmlns:a16="http://schemas.microsoft.com/office/drawing/2014/main" id="{A6E4E689-F17C-4B2E-97B6-5F98ADA43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1055" y="267311"/>
            <a:ext cx="2230920" cy="8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</a:p>
        </p:txBody>
      </p:sp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4D9ED9C5-0888-DDAA-7141-437D382EB9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22953"/>
            <a:ext cx="9144000" cy="223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obci Panenské Břežany proběhlo v roce 2024 dotazníkové šetření na téma změn a spokojenosti v odpadovém hospodářství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76 respondentů reprezentujících 218 obyvatel obce (33 %)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100 % respondentů považuje problematiku nakládání s opady za důležitou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Někteří však odpověděli na otázku – Proč netřídíte odpad?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1656E745-6CFA-D9D7-93CF-D9C734E8BE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EC1EB31-342B-4BCC-8BA3-FA0AC119F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182099"/>
              </p:ext>
            </p:extLst>
          </p:nvPr>
        </p:nvGraphicFramePr>
        <p:xfrm>
          <a:off x="1266603" y="3429000"/>
          <a:ext cx="6172835" cy="188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58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Dotazníkové šetření - bioodpad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Nakládání s bioodpadem – využívaný způsob sběru bioodpadu v obci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FB580FA-67A4-43F0-92F9-40AF62EBE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007799"/>
              </p:ext>
            </p:extLst>
          </p:nvPr>
        </p:nvGraphicFramePr>
        <p:xfrm>
          <a:off x="4370199" y="3845307"/>
          <a:ext cx="3366684" cy="250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74DFEA8B-520F-957F-75DB-362960A14F0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2DBFFEB-A05D-43FD-A5C2-30CAA923F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379856"/>
              </p:ext>
            </p:extLst>
          </p:nvPr>
        </p:nvGraphicFramePr>
        <p:xfrm>
          <a:off x="1547232" y="2167308"/>
          <a:ext cx="6321801" cy="334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343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71">
            <a:extLst>
              <a:ext uri="{FF2B5EF4-FFF2-40B4-BE49-F238E27FC236}">
                <a16:creationId xmlns:a16="http://schemas.microsoft.com/office/drawing/2014/main" id="{A6E4E689-F17C-4B2E-97B6-5F98ADA43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Tématické</a:t>
            </a:r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okruhy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Analýza odpadového hospodářství obce Panenské Břežany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Rozbor vzorku směsného komunálního odpadu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Mikroanalýza SKO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Nejčastější dotazy ke změnám v odpadovém hospodářství obce</a:t>
            </a: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Dotazníkové šetření - bioodpad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289" y="1329393"/>
            <a:ext cx="3245259" cy="612664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74DFEA8B-520F-957F-75DB-362960A14F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46640B6A-5A1D-B798-9721-5FE66AB8A4EA}"/>
              </a:ext>
            </a:extLst>
          </p:cNvPr>
          <p:cNvSpPr txBox="1">
            <a:spLocks/>
          </p:cNvSpPr>
          <p:nvPr/>
        </p:nvSpPr>
        <p:spPr>
          <a:xfrm>
            <a:off x="910015" y="1306930"/>
            <a:ext cx="3245259" cy="61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72000"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Měli byste zájem o sběrnou nádobu na bioodpad?</a:t>
            </a:r>
          </a:p>
          <a:p>
            <a:pPr algn="just" defTabSz="972000"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00F71D2-A2FC-492F-90CC-432FB6A24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690800"/>
              </p:ext>
            </p:extLst>
          </p:nvPr>
        </p:nvGraphicFramePr>
        <p:xfrm>
          <a:off x="820651" y="2261458"/>
          <a:ext cx="5089955" cy="301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810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Dotazníkové šetření – tříděný odpad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Otázka jaký systém sběru odpadu je preferován občany: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E831A460-EBD2-692F-6497-4560FD529D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F23CF73-61E5-4990-BA4B-4BF852BF0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194544"/>
              </p:ext>
            </p:extLst>
          </p:nvPr>
        </p:nvGraphicFramePr>
        <p:xfrm>
          <a:off x="918429" y="2016072"/>
          <a:ext cx="6875335" cy="346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882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Dotazníkové šetření – směsný komunální odpad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Názor na svoz SKO delší jak 1x za týden po zavedení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8A377BB0-CFBE-BE8F-06C9-C3CBDA7970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BE8E883-A594-4B77-A9ED-0BA4C67E7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926767"/>
              </p:ext>
            </p:extLst>
          </p:nvPr>
        </p:nvGraphicFramePr>
        <p:xfrm>
          <a:off x="1451374" y="2180086"/>
          <a:ext cx="5329280" cy="370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67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651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Rozbor vzorku SKO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Celkem bylo možné ze vzorku SKO vytřídit 45,54 % odpadů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Největší potenciál pro vytřídění měly plasty, sklo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gastroodpad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04A561FB-B780-9985-452E-BEC9DD85E5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0A67F36-24AD-4F12-B21E-39E503A5B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972968"/>
              </p:ext>
            </p:extLst>
          </p:nvPr>
        </p:nvGraphicFramePr>
        <p:xfrm>
          <a:off x="633731" y="2327145"/>
          <a:ext cx="4070733" cy="309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0CB2000C-E232-4275-91B8-F8B1B12D4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25" y="2122915"/>
            <a:ext cx="4476574" cy="3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Dotazníkové šetření – poplatky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Preferovaný způsob výběru poplatku za odpady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9549100D-4419-C61E-9BD5-8F4790CD2A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111CF4A-8212-47ED-9615-E7A1F518C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089492"/>
              </p:ext>
            </p:extLst>
          </p:nvPr>
        </p:nvGraphicFramePr>
        <p:xfrm>
          <a:off x="1301511" y="2143157"/>
          <a:ext cx="6361325" cy="263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63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71">
            <a:extLst>
              <a:ext uri="{FF2B5EF4-FFF2-40B4-BE49-F238E27FC236}">
                <a16:creationId xmlns:a16="http://schemas.microsoft.com/office/drawing/2014/main" id="{A6E4E689-F17C-4B2E-97B6-5F98ADA43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1055" y="267311"/>
            <a:ext cx="2230920" cy="8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Mikroanalýza</a:t>
            </a:r>
          </a:p>
        </p:txBody>
      </p:sp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4D9ED9C5-0888-DDAA-7141-437D382EB9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22953"/>
            <a:ext cx="9144000" cy="223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1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651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Mikroanalýza SKO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Dne 14.11.2024 proběhl sken nádob na SKO a jejich naplněnost pro zjištění možnosti snížení frekvence svozů SKO.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04A561FB-B780-9985-452E-BEC9DD85E5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19F20B-74F0-4569-A62D-CC2F7EF84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108" y="2198382"/>
            <a:ext cx="2419547" cy="181466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64B4102-0DCA-4B2D-8029-BD2242AC4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0870" y="2182023"/>
            <a:ext cx="2419547" cy="181466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D33D6C-A4A1-45A5-A6A6-F7C1B9DC9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9070" y="2182024"/>
            <a:ext cx="2419546" cy="181466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D11A18D-329A-4B17-8BCF-023C571B5E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626" y="4330300"/>
            <a:ext cx="2598290" cy="19487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F7E5A44-0EDF-4B6E-A7EA-2A6E3DFA1A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7270" y="2182024"/>
            <a:ext cx="2419547" cy="181466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DAEBC29-7FB2-48F2-B7EB-38F9B052ED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2163" y="4330300"/>
            <a:ext cx="2503883" cy="18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651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Mikroanalýza SKO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04A561FB-B780-9985-452E-BEC9DD85E5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EF571C6-40C4-416F-BD0E-4D7A54D59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854" y="1414696"/>
            <a:ext cx="2607297" cy="19554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C7A9A2E-DDDA-4C2C-8AFC-01AEDE31B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7824" y="1408264"/>
            <a:ext cx="2607300" cy="19554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02698FC-E672-432D-B813-9FD2883DF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9864" y="1413196"/>
            <a:ext cx="2646761" cy="198507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646C42F-E17F-4DCA-AF69-2B11646102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6116" y="1417065"/>
            <a:ext cx="2626256" cy="196969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38294B1-B87E-4558-8C97-62AF6E29C1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110" y="4025768"/>
            <a:ext cx="2373247" cy="177993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667CEB6-5A9B-4C5E-B916-BE51ECE398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3863" y="4069841"/>
            <a:ext cx="2418761" cy="181407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E89B4E9-2D7C-4672-907A-6FF5A1E318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7814" y="4050669"/>
            <a:ext cx="2387320" cy="179049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BC2496BD-FF5B-45EC-87ED-804EF7B0EC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635" y="4032459"/>
            <a:ext cx="2418760" cy="1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71">
            <a:extLst>
              <a:ext uri="{FF2B5EF4-FFF2-40B4-BE49-F238E27FC236}">
                <a16:creationId xmlns:a16="http://schemas.microsoft.com/office/drawing/2014/main" id="{A6E4E689-F17C-4B2E-97B6-5F98ADA43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1055" y="267311"/>
            <a:ext cx="2230920" cy="8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Nejčastější dotazy ke změnám v odpadovém hospodářství obce</a:t>
            </a:r>
          </a:p>
        </p:txBody>
      </p:sp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E5CC14D3-0210-C74E-7599-96B8ABF477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22953"/>
            <a:ext cx="9144000" cy="223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8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98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Komentáře a dotazy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Nejčastější dotazy: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Co obaly od masa a ta savá podložka? To bude zas smrdět... Dojde ke snížení poplatku za odpady?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Savou podložku od masa je možné nechat vyschnout před vhozením do popelnice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Plastové obaly od masa je možné zlehka opláchnout vodou a nechat oschnout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 poplatku za směsný komunální odpad je hrazen celý systém odpadového hospodářství (tříděné odpady, bioodpad, atd). Úspora výdajů za týdenní svoz se využije v zavedení Door to Door systému a jiných).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342;p71">
            <a:extLst>
              <a:ext uri="{FF2B5EF4-FFF2-40B4-BE49-F238E27FC236}">
                <a16:creationId xmlns:a16="http://schemas.microsoft.com/office/drawing/2014/main" id="{7C2404E8-F90F-90AF-476B-927FA9644B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6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71">
            <a:extLst>
              <a:ext uri="{FF2B5EF4-FFF2-40B4-BE49-F238E27FC236}">
                <a16:creationId xmlns:a16="http://schemas.microsoft.com/office/drawing/2014/main" id="{A6E4E689-F17C-4B2E-97B6-5F98ADA43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1055" y="267311"/>
            <a:ext cx="2230920" cy="8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Analýza odpadového hospodářství obce Panenské Břežany</a:t>
            </a:r>
          </a:p>
        </p:txBody>
      </p:sp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C7645EE9-B457-50AE-E7F4-26271620DC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22953"/>
            <a:ext cx="9144000" cy="223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3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98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Komentáře a dotazy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Nejčastější dotaz: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Svoz jednou za 14 dní? Se někdo zbláznil??!!! Je to málo!!!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Svoz směsného komunální odpadu 1x za 14 dní se stáva v dnešní době běžnou věcí, které postupně zavádí většina obcí a doporučuje ho i MŽP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 eliminaci zápachu je nutné zamezit procesu vyhnívání odpadu v nádobě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Kompostovatelný bioodpad třídit na kompost nebo do hnědé popelnice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„Gastroodpad” (zbytky jídla) nechat oschnout a uzavřít v igelitovém sáčky – k jídlu se nedostane hmyz a ven se nedostane zápach z rozkladu odpadu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ABFF4CE2-F1DA-CE73-0F35-40008E2F03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Komentáře a dotazy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Nejčastější dotaz: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Co když nádoby naplníme nádoby na vytříděné odpady již před svozem? Jak bude daná situace řešena?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Objem nádob v režimu Door to Door bude 240 l, což by dlouhodobě měla být dle zkušenosti v jiných obcích dostatečná kapacita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V případě nárazové vyšší produkce tříděných odpadů budou k dispozici sběrné nádoby na sběrném místě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BC06E339-6960-08F4-BBAB-419285A126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3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Svoz SKO 1x za 14 dní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r>
              <a:rPr lang="pl-P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Středočeský kraj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Babice - Door to Door na vše a SKO 1x za 14 dní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Buštěhrad - svoz SKO 1x za 14 dní (bez Door to Door na SEPAR)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Stehelčeves - Door to Door na bioodpad a SKO 1x za 14 dní od příštího roku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Nymburk – od roku 2023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r>
              <a:rPr lang="pl-P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Door to Door systémy dle analýz společnosti EKO-KOM navyšují produkci tříděných odpadů (obvykle 25 % a více)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Při sběru systémem Door to Door se snižuje produkce směsného komunálního odpadu a s ní postrádá smysl svážet směsný komunální odpad každý týden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Úspora vzniklá změnou frekvence svozu směsného komunálního odpadu je využitelná pro svoz systémem Door to Door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4A3126F5-A154-647F-36E5-C867D7D8011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3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třídit efektivně odpady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r>
              <a:rPr lang="pl-P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Zajímavé odkazy pro správné třídění odpadů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https://www.samosebou.cz/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kam vytřídit odpady dle jména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https://www.nevyhazujto.cz/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„bazar věcí za odvoz” – předcházení vzniku odpadu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https://kamtridit.cz/map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– mapa sběrných hnízd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https://www.kamsnim.cz/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mapa pro třídění odpadů mimo sběrná hnízda (RE-USE, sběrné dvory, zpětné odběry)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https://www.ekokom.cz/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zajímavé infografiky, semináře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4A3126F5-A154-647F-36E5-C867D7D8011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třídit efektivně odpady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4A3126F5-A154-647F-36E5-C867D7D8011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A95876-38B7-BD35-2692-E492A2588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962443"/>
            <a:ext cx="7562088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AFEADF5-BC65-4DAE-8E3B-7D34C6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036" y="3895354"/>
            <a:ext cx="7095931" cy="2328164"/>
          </a:xfrm>
          <a:noFill/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solidFill>
                <a:srgbClr val="000000"/>
              </a:solidFill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000000"/>
              </a:solidFill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000000"/>
              </a:solidFill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0000"/>
                </a:solidFill>
                <a:sym typeface="Arial"/>
              </a:rPr>
              <a:t>Leoš Zemánek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sym typeface="Arial"/>
                <a:hlinkClick r:id="rId2"/>
              </a:rPr>
              <a:t>Leos.zemanek@</a:t>
            </a:r>
            <a:r>
              <a:rPr lang="cs-CZ" sz="1800" dirty="0">
                <a:hlinkClick r:id="rId2"/>
              </a:rPr>
              <a:t>obcejinak.cz</a:t>
            </a:r>
            <a:r>
              <a:rPr lang="cs-CZ" sz="1800" dirty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774 632 003</a:t>
            </a:r>
            <a:endParaRPr lang="cs-CZ" sz="1800" dirty="0">
              <a:solidFill>
                <a:srgbClr val="000000"/>
              </a:solidFill>
              <a:sym typeface="Arial"/>
            </a:endParaRPr>
          </a:p>
          <a:p>
            <a:pPr>
              <a:lnSpc>
                <a:spcPct val="100000"/>
              </a:lnSpc>
            </a:pP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339;p71">
            <a:extLst>
              <a:ext uri="{FF2B5EF4-FFF2-40B4-BE49-F238E27FC236}">
                <a16:creationId xmlns:a16="http://schemas.microsoft.com/office/drawing/2014/main" id="{6D63DB66-6005-4201-96E4-2B983E1974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C0B197-1CBF-4A41-A4E7-3C77FF8C7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3;p84">
            <a:extLst>
              <a:ext uri="{FF2B5EF4-FFF2-40B4-BE49-F238E27FC236}">
                <a16:creationId xmlns:a16="http://schemas.microsoft.com/office/drawing/2014/main" id="{C5D1BF2B-3875-4EE8-8AB6-3F6FDA04E2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5360" y="1600200"/>
            <a:ext cx="4373280" cy="159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8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71">
            <a:extLst>
              <a:ext uri="{FF2B5EF4-FFF2-40B4-BE49-F238E27FC236}">
                <a16:creationId xmlns:a16="http://schemas.microsoft.com/office/drawing/2014/main" id="{A6E4E689-F17C-4B2E-97B6-5F98ADA43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Legislativa spojená s odpady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Zákon o odpadech platný v ČR od 1.1.2021</a:t>
            </a:r>
          </a:p>
          <a:p>
            <a:pPr algn="just" defTabSz="972000">
              <a:lnSpc>
                <a:spcPct val="100000"/>
              </a:lnSpc>
              <a:buBlip>
                <a:blip r:embed="rId5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Třídění odpadů – ekologická odpovědnost každého jedince i zákonná povinnost</a:t>
            </a: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94;p2">
            <a:extLst>
              <a:ext uri="{FF2B5EF4-FFF2-40B4-BE49-F238E27FC236}">
                <a16:creationId xmlns:a16="http://schemas.microsoft.com/office/drawing/2014/main" id="{6D90EE01-FBD5-3E7C-5909-5EBD2050908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6798" y="2309080"/>
            <a:ext cx="5504827" cy="339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4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Legislativa spojená s odpady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Míra separace odpadů</a:t>
            </a: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F55A875-C062-A6F6-F7D5-7E278C05B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74651"/>
              </p:ext>
            </p:extLst>
          </p:nvPr>
        </p:nvGraphicFramePr>
        <p:xfrm>
          <a:off x="2009043" y="2684981"/>
          <a:ext cx="5125914" cy="1488038"/>
        </p:xfrm>
        <a:graphic>
          <a:graphicData uri="http://schemas.openxmlformats.org/drawingml/2006/table">
            <a:tbl>
              <a:tblPr bandRow="1"/>
              <a:tblGrid>
                <a:gridCol w="2697558">
                  <a:extLst>
                    <a:ext uri="{9D8B030D-6E8A-4147-A177-3AD203B41FA5}">
                      <a16:colId xmlns:a16="http://schemas.microsoft.com/office/drawing/2014/main" val="3873049104"/>
                    </a:ext>
                  </a:extLst>
                </a:gridCol>
                <a:gridCol w="809452">
                  <a:extLst>
                    <a:ext uri="{9D8B030D-6E8A-4147-A177-3AD203B41FA5}">
                      <a16:colId xmlns:a16="http://schemas.microsoft.com/office/drawing/2014/main" val="3161126004"/>
                    </a:ext>
                  </a:extLst>
                </a:gridCol>
                <a:gridCol w="809452">
                  <a:extLst>
                    <a:ext uri="{9D8B030D-6E8A-4147-A177-3AD203B41FA5}">
                      <a16:colId xmlns:a16="http://schemas.microsoft.com/office/drawing/2014/main" val="2566240111"/>
                    </a:ext>
                  </a:extLst>
                </a:gridCol>
                <a:gridCol w="809452">
                  <a:extLst>
                    <a:ext uri="{9D8B030D-6E8A-4147-A177-3AD203B41FA5}">
                      <a16:colId xmlns:a16="http://schemas.microsoft.com/office/drawing/2014/main" val="1176873470"/>
                    </a:ext>
                  </a:extLst>
                </a:gridCol>
              </a:tblGrid>
              <a:tr h="7440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Separační cíle pro obce a města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23147"/>
                  </a:ext>
                </a:extLst>
              </a:tr>
              <a:tr h="372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527188"/>
                  </a:ext>
                </a:extLst>
              </a:tr>
              <a:tr h="372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Hodnota separačního cíle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70 %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649652"/>
                  </a:ext>
                </a:extLst>
              </a:tr>
            </a:tbl>
          </a:graphicData>
        </a:graphic>
      </p:graphicFrame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10A187A6-E556-3750-14FA-5C99C05C94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4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Legislativa spojená s odpady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Zdražování ukládání odpadů na skládky</a:t>
            </a: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3F3845F-EADE-6BE8-463F-F64F7F946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92912"/>
              </p:ext>
            </p:extLst>
          </p:nvPr>
        </p:nvGraphicFramePr>
        <p:xfrm>
          <a:off x="1224969" y="1918831"/>
          <a:ext cx="6991643" cy="2012718"/>
        </p:xfrm>
        <a:graphic>
          <a:graphicData uri="http://schemas.openxmlformats.org/drawingml/2006/table">
            <a:tbl>
              <a:tblPr bandRow="1"/>
              <a:tblGrid>
                <a:gridCol w="1831023">
                  <a:extLst>
                    <a:ext uri="{9D8B030D-6E8A-4147-A177-3AD203B41FA5}">
                      <a16:colId xmlns:a16="http://schemas.microsoft.com/office/drawing/2014/main" val="412465337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227718045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396311711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419190349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1541908237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2373912337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550270133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00623878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1693529886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33375793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2248988714"/>
                    </a:ext>
                  </a:extLst>
                </a:gridCol>
              </a:tblGrid>
              <a:tr h="569496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Sazba pro jednotlivé dílčí základy poplatku za ukládání odpadů na skládku          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45474"/>
                  </a:ext>
                </a:extLst>
              </a:tr>
              <a:tr h="2847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Dílčí základ poplatku (Kč/t)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Poplatkové období v roce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97182"/>
                  </a:ext>
                </a:extLst>
              </a:tr>
              <a:tr h="3042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2030+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482920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využitelný odpad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676610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zbytkový odpad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88276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nebezpečný odpad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749039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F629E0E6-8EEC-E355-4933-B8C688F62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33894"/>
              </p:ext>
            </p:extLst>
          </p:nvPr>
        </p:nvGraphicFramePr>
        <p:xfrm>
          <a:off x="1486815" y="4391607"/>
          <a:ext cx="6170369" cy="1241224"/>
        </p:xfrm>
        <a:graphic>
          <a:graphicData uri="http://schemas.openxmlformats.org/drawingml/2006/table">
            <a:tbl>
              <a:tblPr bandRow="1"/>
              <a:tblGrid>
                <a:gridCol w="1591736">
                  <a:extLst>
                    <a:ext uri="{9D8B030D-6E8A-4147-A177-3AD203B41FA5}">
                      <a16:colId xmlns:a16="http://schemas.microsoft.com/office/drawing/2014/main" val="2467090536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136511902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2411102780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1869374231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2428547460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3746498207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4077199622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2385191417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1107162290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3842569007"/>
                    </a:ext>
                  </a:extLst>
                </a:gridCol>
              </a:tblGrid>
              <a:tr h="62061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Množství skládkovaného odpadu na občana v tunách za rok, na které se vztahuje výjimka pro zařazení do dílčího základu poplatku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8079"/>
                  </a:ext>
                </a:extLst>
              </a:tr>
              <a:tr h="31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23739"/>
                  </a:ext>
                </a:extLst>
              </a:tr>
              <a:tr h="310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Produkce na občana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10836"/>
                  </a:ext>
                </a:extLst>
              </a:tr>
            </a:tbl>
          </a:graphicData>
        </a:graphic>
      </p:graphicFrame>
      <p:pic>
        <p:nvPicPr>
          <p:cNvPr id="9" name="Google Shape;342;p71">
            <a:extLst>
              <a:ext uri="{FF2B5EF4-FFF2-40B4-BE49-F238E27FC236}">
                <a16:creationId xmlns:a16="http://schemas.microsoft.com/office/drawing/2014/main" id="{060A0A6D-35B9-A1F1-DF29-26B1F28BF0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8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Ekonomika odpadového hospodářství 2023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marL="0" indent="0" algn="just" defTabSz="972000">
              <a:lnSpc>
                <a:spcPct val="100000"/>
              </a:lnSpc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Výdaje obce Panenské Břežany na OH    Příjmy obce Panenské Břežany na OH 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(1 012 717 Kč - 2022)	 		       (783 402 Kč - 2022)</a:t>
            </a:r>
          </a:p>
          <a:p>
            <a:pPr marL="0" indent="0" algn="just" defTabSz="972000">
              <a:lnSpc>
                <a:spcPct val="100000"/>
              </a:lnSpc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(1 288 488 Kč – 2023)			       (1 029 786 Kč – 2023)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7200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342;p71">
            <a:extLst>
              <a:ext uri="{FF2B5EF4-FFF2-40B4-BE49-F238E27FC236}">
                <a16:creationId xmlns:a16="http://schemas.microsoft.com/office/drawing/2014/main" id="{66BD600F-094F-7677-4F9B-4B00FB2483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405A32C-9E15-4BBD-A592-32254EBC1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476052"/>
              </p:ext>
            </p:extLst>
          </p:nvPr>
        </p:nvGraphicFramePr>
        <p:xfrm>
          <a:off x="4213225" y="2615592"/>
          <a:ext cx="4930775" cy="267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C900C405-1E93-EED6-E3CD-04E667013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734497"/>
              </p:ext>
            </p:extLst>
          </p:nvPr>
        </p:nvGraphicFramePr>
        <p:xfrm>
          <a:off x="140445" y="2731085"/>
          <a:ext cx="4678785" cy="253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704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Ekonomika odpadového hospodářství 2023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Míra doplatku na OH v roce 2022 byla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22,64 %.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V roce 2023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20,08 %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95CABA33-E31F-285F-099E-F7EF4CCC64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BF75E7C-79AC-46F5-BDB8-8DDEDB52C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033734"/>
              </p:ext>
            </p:extLst>
          </p:nvPr>
        </p:nvGraphicFramePr>
        <p:xfrm>
          <a:off x="1726882" y="2172335"/>
          <a:ext cx="6172780" cy="333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09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26F37-F13A-4368-BE6D-398D952E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825"/>
            <a:ext cx="9144000" cy="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9;p71">
            <a:extLst>
              <a:ext uri="{FF2B5EF4-FFF2-40B4-BE49-F238E27FC236}">
                <a16:creationId xmlns:a16="http://schemas.microsoft.com/office/drawing/2014/main" id="{607DCA09-9272-443A-A6F9-B23C35BC4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56"/>
            <a:ext cx="9144000" cy="19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A28149-7650-45B4-98E2-7489DF12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267311"/>
            <a:ext cx="5307091" cy="81504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Ekonomika odpadového hospodářství</a:t>
            </a:r>
            <a:endParaRPr lang="cs-CZ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43F01-B51B-45EE-B14C-8CF3032C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49662"/>
            <a:ext cx="7685526" cy="4743228"/>
          </a:xfrm>
        </p:spPr>
        <p:txBody>
          <a:bodyPr>
            <a:normAutofit/>
          </a:bodyPr>
          <a:lstStyle/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Navýšení poplatku za ukládání odpadu na skládku oproti roku 2020</a:t>
            </a:r>
          </a:p>
          <a:p>
            <a:pPr algn="just" defTabSz="972000">
              <a:lnSpc>
                <a:spcPct val="100000"/>
              </a:lnSpc>
              <a:buBlip>
                <a:blip r:embed="rId4"/>
              </a:buBlip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V roce 2022 byla produkce skládkovaných odpadů 215 tun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342;p71">
            <a:extLst>
              <a:ext uri="{FF2B5EF4-FFF2-40B4-BE49-F238E27FC236}">
                <a16:creationId xmlns:a16="http://schemas.microsoft.com/office/drawing/2014/main" id="{95CABA33-E31F-285F-099E-F7EF4CCC64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903" y="267311"/>
            <a:ext cx="1985071" cy="64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8233872-78DB-495A-B54B-7DE1DA0DA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894396"/>
              </p:ext>
            </p:extLst>
          </p:nvPr>
        </p:nvGraphicFramePr>
        <p:xfrm>
          <a:off x="607373" y="2216326"/>
          <a:ext cx="7254581" cy="360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90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3611</TotalTime>
  <Words>1325</Words>
  <Application>Microsoft Office PowerPoint</Application>
  <PresentationFormat>Předvádění na obrazovce (4:3)</PresentationFormat>
  <Paragraphs>404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Motiv Office</vt:lpstr>
      <vt:lpstr>Odpadové hospodářství obce Panenské Břežany – současný stav a změny</vt:lpstr>
      <vt:lpstr>Tématické okruhy</vt:lpstr>
      <vt:lpstr>Prezentace aplikace PowerPoint</vt:lpstr>
      <vt:lpstr>Legislativa spojená s odpady</vt:lpstr>
      <vt:lpstr>Legislativa spojená s odpady</vt:lpstr>
      <vt:lpstr>Legislativa spojená s odpady</vt:lpstr>
      <vt:lpstr>Ekonomika odpadového hospodářství 2023</vt:lpstr>
      <vt:lpstr>Ekonomika odpadového hospodářství 2023</vt:lpstr>
      <vt:lpstr>Ekonomika odpadového hospodářství</vt:lpstr>
      <vt:lpstr>Produkce odpadů 2023</vt:lpstr>
      <vt:lpstr>Produkce odpadů</vt:lpstr>
      <vt:lpstr>Prezentace aplikace PowerPoint</vt:lpstr>
      <vt:lpstr>Rozbor vzorku SKO</vt:lpstr>
      <vt:lpstr>Rozbor vzorku SKO</vt:lpstr>
      <vt:lpstr>Rozbor vzorku SKO</vt:lpstr>
      <vt:lpstr>Rozbor vzorku SKO</vt:lpstr>
      <vt:lpstr>Prezentace aplikace PowerPoint</vt:lpstr>
      <vt:lpstr>Dotazníkové šetření</vt:lpstr>
      <vt:lpstr>Dotazníkové šetření - bioodpad</vt:lpstr>
      <vt:lpstr>Dotazníkové šetření - bioodpad</vt:lpstr>
      <vt:lpstr>Dotazníkové šetření – tříděný odpad</vt:lpstr>
      <vt:lpstr>Dotazníkové šetření – směsný komunální odpad</vt:lpstr>
      <vt:lpstr>Rozbor vzorku SKO</vt:lpstr>
      <vt:lpstr>Dotazníkové šetření – poplatky</vt:lpstr>
      <vt:lpstr>Prezentace aplikace PowerPoint</vt:lpstr>
      <vt:lpstr>Mikroanalýza SKO</vt:lpstr>
      <vt:lpstr>Mikroanalýza SKO</vt:lpstr>
      <vt:lpstr>Prezentace aplikace PowerPoint</vt:lpstr>
      <vt:lpstr>Komentáře a dotazy</vt:lpstr>
      <vt:lpstr>Komentáře a dotazy</vt:lpstr>
      <vt:lpstr>Komentáře a dotazy</vt:lpstr>
      <vt:lpstr>Svoz SKO 1x za 14 dní</vt:lpstr>
      <vt:lpstr>Jak třídit efektivně odpady</vt:lpstr>
      <vt:lpstr>Jak třídit efektivně odpady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Miloň Malina</dc:creator>
  <cp:lastModifiedBy>Leoš Zemánek</cp:lastModifiedBy>
  <cp:revision>21</cp:revision>
  <dcterms:created xsi:type="dcterms:W3CDTF">2022-02-21T08:54:08Z</dcterms:created>
  <dcterms:modified xsi:type="dcterms:W3CDTF">2024-11-14T14:24:55Z</dcterms:modified>
</cp:coreProperties>
</file>